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33"/>
  </p:notesMasterIdLst>
  <p:sldIdLst>
    <p:sldId id="256" r:id="rId2"/>
    <p:sldId id="292" r:id="rId3"/>
    <p:sldId id="260" r:id="rId4"/>
    <p:sldId id="261" r:id="rId5"/>
    <p:sldId id="289" r:id="rId6"/>
    <p:sldId id="287" r:id="rId7"/>
    <p:sldId id="262" r:id="rId8"/>
    <p:sldId id="257" r:id="rId9"/>
    <p:sldId id="259" r:id="rId10"/>
    <p:sldId id="265" r:id="rId11"/>
    <p:sldId id="290" r:id="rId12"/>
    <p:sldId id="291" r:id="rId13"/>
    <p:sldId id="268" r:id="rId14"/>
    <p:sldId id="269" r:id="rId15"/>
    <p:sldId id="294" r:id="rId16"/>
    <p:sldId id="270" r:id="rId17"/>
    <p:sldId id="272" r:id="rId18"/>
    <p:sldId id="271" r:id="rId19"/>
    <p:sldId id="273" r:id="rId20"/>
    <p:sldId id="274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EC67C5-2FFD-0D44-9E10-5B6049EFB481}" v="85" dt="2024-02-25T18:35:45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/>
    <p:restoredTop sz="96329"/>
  </p:normalViewPr>
  <p:slideViewPr>
    <p:cSldViewPr snapToGrid="0">
      <p:cViewPr varScale="1">
        <p:scale>
          <a:sx n="152" d="100"/>
          <a:sy n="152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B0E95-A671-1F4D-B7FB-4CEEE3C1C7A8}" type="datetimeFigureOut">
              <a:rPr lang="it-IT" smtClean="0"/>
              <a:t>26/02/24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38B05-EFB8-E341-ADD9-15D5E03A8DB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03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78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05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it-IT" dirty="0"/>
              <a:t>- Tramite package manager</a:t>
            </a:r>
          </a:p>
          <a:p>
            <a:pPr lvl="1"/>
            <a:r>
              <a:rPr lang="it-IT" dirty="0"/>
              <a:t>- Software comunemente installato senza p.m.</a:t>
            </a:r>
          </a:p>
          <a:p>
            <a:pPr lvl="1"/>
            <a:r>
              <a:rPr lang="it-IT" dirty="0"/>
              <a:t>- Applicazioni basate su file </a:t>
            </a:r>
            <a:r>
              <a:rPr lang="it-IT" dirty="0" err="1"/>
              <a:t>manifest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555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24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461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CVE Critical per entrambi i tool, inoltre </a:t>
            </a:r>
            <a:r>
              <a:rPr lang="it-IT" dirty="0" err="1"/>
              <a:t>Trivy</a:t>
            </a:r>
            <a:r>
              <a:rPr lang="it-IT" dirty="0"/>
              <a:t> la riportava come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fix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50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Solo per </a:t>
            </a:r>
            <a:r>
              <a:rPr lang="it-IT" dirty="0" err="1"/>
              <a:t>priority</a:t>
            </a:r>
            <a:r>
              <a:rPr lang="it-IT" dirty="0"/>
              <a:t> score &gt; 700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99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38B05-EFB8-E341-ADD9-15D5E03A8DB2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048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8D7E5-CD22-9DD3-3893-5D62A792C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ABD33E-82DC-E375-1B3C-66ABEEB6C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E27074-3335-CB13-AB09-04A7FBBE5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698D6F-9701-F255-0799-D02E796A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492693-D193-C211-CE37-DAEFE3FC0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B3220C-59E0-AAC7-C71C-451D2E3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07C8B5-0C93-B384-7796-F07BAD8D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8921A-B277-2D25-0970-C061A7859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687AE4-231E-CA70-35EB-86DECB85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C988EA-83A2-89FB-0ED1-7845DB19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7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9C8346D-248A-7183-4C8F-B1FB4CDE9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550C6B9-2A86-5DD0-AA07-C2926D256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C41371-BA4E-8E57-FE37-8D82450F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87993C-5060-5788-6FF8-D59B0DBB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2A6772-ECCD-A0DE-B6DD-EB99AC41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533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4B6954-514A-F97D-0845-30E6B4EEB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654C20-F7B1-EE8F-D281-4C92578E4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576D2B-249A-F680-3D4B-55EF04ED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F9BD9C-2DB8-3320-A943-E3C558CB8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8EFF52-55B1-7C45-FAA4-4418440D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8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C058DA-2AC2-92CD-1F64-72047679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3BD753-94C7-B9C6-60FC-1B988079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7FBF99-F9CA-844A-2198-ACAE3DB9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A32C04-10DB-9D57-AD24-91590377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91D43C-7B09-6699-9C2E-18C511AB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6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72468-5CDF-9465-5BC4-1A826F34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1F345B-7D2F-F26D-0449-9F0FE0293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59CCB09-7F08-7FA8-AC7E-E01CFBA51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7963A0-23F9-7551-46B6-79E3AC898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C5D2D-0D51-6CAD-8B9C-BAF32071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7FE34-7372-6360-4E01-CE04698B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80D3CA-8E33-E73E-C302-09C4F4E4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913E74-5643-6693-D28F-16CC763C8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72DF205-77EB-F612-B83F-9C9E1C53D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75D798D-FD5A-C928-E992-E21A704E8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B0033FF-8815-95BF-80C5-246567838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7AEF377-F22A-E8DA-9430-B7A1CFDB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6BD70DD-0688-3EE3-C5C3-87C80A126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BC4FD0E-F7DD-1127-40FA-67B5B444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120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CFFA5D-24A5-156F-0753-C8C4F13C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72DB38C-5D09-D6AD-9890-52F34467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940995F-B310-18FE-E411-49BEFC88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DF7536E-321E-3A0F-B6B4-FAD75483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0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04F32C7-8C9D-27D9-AA0F-0AD4C7B1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FD2976-E576-52DA-283E-7AB60C0F2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433CAB-E42A-60B9-AC37-4BFDE106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B0A5F1-7C1C-EAD1-F3B9-A5675A04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4AFD4F-46BD-BA92-586D-1469B57AB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336422-67A1-EA70-C575-9936336A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D9B6B7-FDDD-2F0D-9028-50548255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52BA51-7592-5BFE-A67D-3D4F4E79B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65ED6B-4CB4-6E75-5BC0-E728879E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66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6F369E-E34B-9ABE-82C4-CAA54CF0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EB4FE8-5567-54F4-705A-CF2ECE709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A8E18D-8297-40F7-A426-9DD7C77D2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7300A6-B9F8-E258-4FDF-5D41FFE7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592A15-2B57-0DA3-2366-DFEDA0C0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82EBAA-4A75-73C0-016A-8D457C60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8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50DBE19-F133-2CF8-BBEE-BB872A4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21B90D-9C61-E1D4-7F6D-43613C64F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5F175E-15CD-9131-78CD-1CA1EFCF7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2/26/24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3863A0-1954-CEF9-9A2D-9E81B4241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E4F1E8-2305-F8CB-A519-6E07C3A80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9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iconfinder.com/icons/4853168/download_icon" TargetMode="External"/><Relationship Id="rId7" Type="http://schemas.openxmlformats.org/officeDocument/2006/relationships/hyperlink" Target="https://icon-library.com/icon/icon-for-report-9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www.iconfinder.com/icons/1138430/shield_protection_safe_icon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vectorified.com/lens-icon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icon-for-report-9.html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jpg"/><Relationship Id="rId12" Type="http://schemas.openxmlformats.org/officeDocument/2006/relationships/hyperlink" Target="https://www.freeiconspng.com/images/cloud-ic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onfinder.com/icons/1138430/shield_protection_safe_icon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hyperlink" Target="https://vectorified.com/lens-icon" TargetMode="External"/><Relationship Id="rId4" Type="http://schemas.openxmlformats.org/officeDocument/2006/relationships/hyperlink" Target="https://www.iconfinder.com/icons/4853168/download_icon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73551" TargetMode="External"/><Relationship Id="rId13" Type="http://schemas.openxmlformats.org/officeDocument/2006/relationships/hyperlink" Target="https://en.wikipedia.org/wiki/Iojs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us-gattol.name/ws/mongodb.html" TargetMode="External"/><Relationship Id="rId11" Type="http://schemas.openxmlformats.org/officeDocument/2006/relationships/hyperlink" Target="https://linuxfr.org/users/smumu/journaux/alpine-linux-3-2-3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svg"/><Relationship Id="rId4" Type="http://schemas.openxmlformats.org/officeDocument/2006/relationships/hyperlink" Target="https://www.abyssproject.net/2016/11/compiler-nginx-pourquoi-comment/" TargetMode="Externa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wp-content/uploads/2020/11/CNCF_Survey_Report_2020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warning-sign-p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reports/cncf-annual-survey-202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ncf.io/reports/cncf-annual-survey-2022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-library.com/icon/computer-bug-icon-13.html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pixabay.com/en/package-box-carton-packaging-545658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-library.com/icon/computer-bug-icon-13.html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pixabay.com/en/package-box-carton-packaging-54565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ysdig.com/blog/2023-cloud-native-security-usage-repor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101F10-25CB-3A38-9148-D018A88B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5402"/>
            <a:ext cx="9144000" cy="2363598"/>
          </a:xfrm>
        </p:spPr>
        <p:txBody>
          <a:bodyPr anchor="ctr">
            <a:normAutofit/>
          </a:bodyPr>
          <a:lstStyle/>
          <a:p>
            <a:r>
              <a:rPr lang="it-IT" sz="7200" dirty="0"/>
              <a:t>SNYK VS TRIVY</a:t>
            </a:r>
            <a:br>
              <a:rPr lang="it-IT" sz="7200" dirty="0"/>
            </a:br>
            <a:r>
              <a:rPr lang="it-IT" sz="3200" dirty="0"/>
              <a:t>Confronto tra strumenti di sicurezza</a:t>
            </a:r>
            <a:endParaRPr lang="it-IT" sz="72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643D796-2043-9BBB-2826-770B723EB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130800"/>
            <a:ext cx="8258176" cy="1146175"/>
          </a:xfrm>
        </p:spPr>
        <p:txBody>
          <a:bodyPr anchor="ctr">
            <a:normAutofit fontScale="85000" lnSpcReduction="20000"/>
          </a:bodyPr>
          <a:lstStyle/>
          <a:p>
            <a:r>
              <a:rPr lang="it-IT" sz="2800" dirty="0"/>
              <a:t>Giovanni Bellini - 600035</a:t>
            </a:r>
          </a:p>
          <a:p>
            <a:r>
              <a:rPr lang="it-IT" sz="2800" dirty="0"/>
              <a:t>ICT Risk </a:t>
            </a:r>
            <a:r>
              <a:rPr lang="it-IT" sz="2800" dirty="0" err="1"/>
              <a:t>Assessment</a:t>
            </a:r>
            <a:endParaRPr lang="it-IT" sz="2800" dirty="0"/>
          </a:p>
          <a:p>
            <a:r>
              <a:rPr lang="it-IT" sz="2800" dirty="0"/>
              <a:t>Febbraio 2024</a:t>
            </a:r>
          </a:p>
        </p:txBody>
      </p:sp>
    </p:spTree>
    <p:extLst>
      <p:ext uri="{BB962C8B-B14F-4D97-AF65-F5344CB8AC3E}">
        <p14:creationId xmlns:p14="http://schemas.microsoft.com/office/powerpoint/2010/main" val="360995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600C2F-6181-E281-65E0-F5D63FA7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Snyk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F31572-2FF6-B9D9-222E-B949067B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Soluzione SaaS</a:t>
            </a:r>
          </a:p>
          <a:p>
            <a:r>
              <a:rPr lang="it-IT" dirty="0"/>
              <a:t>Piani gratis e a pagamento</a:t>
            </a:r>
          </a:p>
          <a:p>
            <a:pPr lvl="1"/>
            <a:r>
              <a:rPr lang="it-IT" dirty="0"/>
              <a:t>Piano free: 100 scansioni Docker al mese</a:t>
            </a:r>
          </a:p>
          <a:p>
            <a:r>
              <a:rPr lang="it-IT" dirty="0"/>
              <a:t>Composto da 4 moduli:</a:t>
            </a:r>
          </a:p>
          <a:p>
            <a:pPr lvl="1"/>
            <a:r>
              <a:rPr lang="it-IT" dirty="0" err="1"/>
              <a:t>Snyk</a:t>
            </a:r>
            <a:r>
              <a:rPr lang="it-IT" dirty="0"/>
              <a:t> Code</a:t>
            </a:r>
          </a:p>
          <a:p>
            <a:pPr lvl="1"/>
            <a:r>
              <a:rPr lang="it-IT" dirty="0" err="1"/>
              <a:t>Snyk</a:t>
            </a:r>
            <a:r>
              <a:rPr lang="it-IT" dirty="0"/>
              <a:t> Container</a:t>
            </a:r>
          </a:p>
          <a:p>
            <a:pPr lvl="1"/>
            <a:r>
              <a:rPr lang="it-IT" dirty="0" err="1"/>
              <a:t>Snyk</a:t>
            </a:r>
            <a:r>
              <a:rPr lang="it-IT" dirty="0"/>
              <a:t> Open Source</a:t>
            </a:r>
          </a:p>
          <a:p>
            <a:pPr lvl="1"/>
            <a:r>
              <a:rPr lang="it-IT" dirty="0" err="1"/>
              <a:t>Snyk</a:t>
            </a:r>
            <a:r>
              <a:rPr lang="it-IT" dirty="0"/>
              <a:t> </a:t>
            </a:r>
            <a:r>
              <a:rPr lang="it-IT" dirty="0" err="1"/>
              <a:t>IaC</a:t>
            </a:r>
            <a:endParaRPr lang="it-IT" dirty="0"/>
          </a:p>
          <a:p>
            <a:r>
              <a:rPr lang="it-IT" dirty="0"/>
              <a:t>Integrazione con GitHub, </a:t>
            </a:r>
            <a:r>
              <a:rPr lang="it-IT" dirty="0" err="1"/>
              <a:t>Jira</a:t>
            </a:r>
            <a:r>
              <a:rPr lang="it-IT" dirty="0"/>
              <a:t>, Jenkins e altri</a:t>
            </a:r>
          </a:p>
          <a:p>
            <a:pPr lvl="1"/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B866F2-89EA-8152-A957-7D995EB2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609" y="1825625"/>
            <a:ext cx="4655617" cy="26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8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6AF21B-1721-D1C6-8812-FD80F5C4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Trivy</a:t>
            </a:r>
            <a:r>
              <a:rPr lang="it-IT" dirty="0"/>
              <a:t>: fasi di scansione</a:t>
            </a:r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1B583EC-8C8F-AFC6-B0C3-6CE4C5A33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0435" y="2352041"/>
            <a:ext cx="2179320" cy="2179320"/>
          </a:xfrm>
          <a:prstGeom prst="rect">
            <a:avLst/>
          </a:prstGeom>
        </p:spPr>
      </p:pic>
      <p:pic>
        <p:nvPicPr>
          <p:cNvPr id="7" name="Immagine 6" descr="Immagine che contiene nero, cerchio, Elementi grafici&#10;&#10;Descrizione generata automaticamente">
            <a:extLst>
              <a:ext uri="{FF2B5EF4-FFF2-40B4-BE49-F238E27FC236}">
                <a16:creationId xmlns:a16="http://schemas.microsoft.com/office/drawing/2014/main" id="{874CC1CA-BD86-E151-5D2A-EB536B098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26199" y="2628901"/>
            <a:ext cx="1625600" cy="1625600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3732C4D-0CBD-A798-7A2F-313BC4EDE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32226" y="2628901"/>
            <a:ext cx="1844040" cy="1844040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0765CE3-D236-E57B-E840-1A88B7268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00182" y="2708911"/>
            <a:ext cx="1545590" cy="154559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D90942-D40F-CB25-CEF8-A1D0D6D14152}"/>
              </a:ext>
            </a:extLst>
          </p:cNvPr>
          <p:cNvSpPr txBox="1"/>
          <p:nvPr/>
        </p:nvSpPr>
        <p:spPr>
          <a:xfrm>
            <a:off x="1204388" y="482338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DB &amp; Immagine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80727C-24AA-5E1E-35BE-35529D460591}"/>
              </a:ext>
            </a:extLst>
          </p:cNvPr>
          <p:cNvSpPr txBox="1"/>
          <p:nvPr/>
        </p:nvSpPr>
        <p:spPr>
          <a:xfrm>
            <a:off x="3992142" y="4684882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Individuazione</a:t>
            </a:r>
          </a:p>
          <a:p>
            <a:r>
              <a:rPr lang="it-IT" dirty="0"/>
              <a:t>Base Image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0C3A20-AF49-DD02-6C43-B507A7D8B6D8}"/>
              </a:ext>
            </a:extLst>
          </p:cNvPr>
          <p:cNvSpPr txBox="1"/>
          <p:nvPr/>
        </p:nvSpPr>
        <p:spPr>
          <a:xfrm>
            <a:off x="6154897" y="4638716"/>
            <a:ext cx="2290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Vulnerabilità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Configurazioni errate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Segreti esposti e chiavi di accesso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Licenze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F912D8-BDF1-D29D-EA77-529607462F4C}"/>
              </a:ext>
            </a:extLst>
          </p:cNvPr>
          <p:cNvSpPr txBox="1"/>
          <p:nvPr/>
        </p:nvSpPr>
        <p:spPr>
          <a:xfrm>
            <a:off x="8968854" y="4684882"/>
            <a:ext cx="20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Generazione report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E97394B-9AD8-F9B8-7BD8-464A9A9133A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19755" y="3441701"/>
            <a:ext cx="700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03CBA8E-C5F2-D373-0579-53AA3D2DF4F9}"/>
              </a:ext>
            </a:extLst>
          </p:cNvPr>
          <p:cNvCxnSpPr>
            <a:cxnSpLocks/>
          </p:cNvCxnSpPr>
          <p:nvPr/>
        </p:nvCxnSpPr>
        <p:spPr>
          <a:xfrm>
            <a:off x="5804694" y="3429000"/>
            <a:ext cx="700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561B8B3-0C0A-74AD-2F29-7EBAC44DB951}"/>
              </a:ext>
            </a:extLst>
          </p:cNvPr>
          <p:cNvCxnSpPr>
            <a:cxnSpLocks/>
          </p:cNvCxnSpPr>
          <p:nvPr/>
        </p:nvCxnSpPr>
        <p:spPr>
          <a:xfrm>
            <a:off x="8231821" y="3423920"/>
            <a:ext cx="700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70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6AF21B-1721-D1C6-8812-FD80F5C44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Snyk</a:t>
            </a:r>
            <a:r>
              <a:rPr lang="it-IT" dirty="0"/>
              <a:t>: fasi di scansione</a:t>
            </a:r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1B583EC-8C8F-AFC6-B0C3-6CE4C5A3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0435" y="2352041"/>
            <a:ext cx="2179320" cy="2179320"/>
          </a:xfrm>
          <a:prstGeom prst="rect">
            <a:avLst/>
          </a:prstGeom>
        </p:spPr>
      </p:pic>
      <p:pic>
        <p:nvPicPr>
          <p:cNvPr id="7" name="Immagine 6" descr="Immagine che contiene nero, cerchio, Elementi grafici&#10;&#10;Descrizione generata automaticamente">
            <a:extLst>
              <a:ext uri="{FF2B5EF4-FFF2-40B4-BE49-F238E27FC236}">
                <a16:creationId xmlns:a16="http://schemas.microsoft.com/office/drawing/2014/main" id="{874CC1CA-BD86-E151-5D2A-EB536B098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26199" y="2628901"/>
            <a:ext cx="1625600" cy="1625600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3732C4D-0CBD-A798-7A2F-313BC4EDE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32226" y="2628901"/>
            <a:ext cx="1844040" cy="1844040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0765CE3-D236-E57B-E840-1A88B7268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00182" y="2708911"/>
            <a:ext cx="1545590" cy="154559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FD90942-D40F-CB25-CEF8-A1D0D6D14152}"/>
              </a:ext>
            </a:extLst>
          </p:cNvPr>
          <p:cNvSpPr txBox="1"/>
          <p:nvPr/>
        </p:nvSpPr>
        <p:spPr>
          <a:xfrm>
            <a:off x="1469685" y="482338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Immagine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80727C-24AA-5E1E-35BE-35529D460591}"/>
              </a:ext>
            </a:extLst>
          </p:cNvPr>
          <p:cNvSpPr txBox="1"/>
          <p:nvPr/>
        </p:nvSpPr>
        <p:spPr>
          <a:xfrm>
            <a:off x="3992142" y="4684882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Individuazione</a:t>
            </a:r>
          </a:p>
          <a:p>
            <a:r>
              <a:rPr lang="it-IT" dirty="0"/>
              <a:t>Base Image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0C3A20-AF49-DD02-6C43-B507A7D8B6D8}"/>
              </a:ext>
            </a:extLst>
          </p:cNvPr>
          <p:cNvSpPr txBox="1"/>
          <p:nvPr/>
        </p:nvSpPr>
        <p:spPr>
          <a:xfrm>
            <a:off x="6154896" y="4715660"/>
            <a:ext cx="229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Software installato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F912D8-BDF1-D29D-EA77-529607462F4C}"/>
              </a:ext>
            </a:extLst>
          </p:cNvPr>
          <p:cNvSpPr txBox="1"/>
          <p:nvPr/>
        </p:nvSpPr>
        <p:spPr>
          <a:xfrm>
            <a:off x="9097917" y="4696462"/>
            <a:ext cx="178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Download report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E97394B-9AD8-F9B8-7BD8-464A9A9133A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19755" y="3441701"/>
            <a:ext cx="700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03CBA8E-C5F2-D373-0579-53AA3D2DF4F9}"/>
              </a:ext>
            </a:extLst>
          </p:cNvPr>
          <p:cNvCxnSpPr>
            <a:cxnSpLocks/>
          </p:cNvCxnSpPr>
          <p:nvPr/>
        </p:nvCxnSpPr>
        <p:spPr>
          <a:xfrm>
            <a:off x="5804694" y="3429000"/>
            <a:ext cx="70040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561B8B3-0C0A-74AD-2F29-7EBAC44DB951}"/>
              </a:ext>
            </a:extLst>
          </p:cNvPr>
          <p:cNvCxnSpPr>
            <a:cxnSpLocks/>
          </p:cNvCxnSpPr>
          <p:nvPr/>
        </p:nvCxnSpPr>
        <p:spPr>
          <a:xfrm flipV="1">
            <a:off x="7490139" y="1990884"/>
            <a:ext cx="561660" cy="56896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89864B3-54AE-174C-C36D-56664F02F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863840" y="572920"/>
            <a:ext cx="1844040" cy="1844040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EA5E1D6-10AB-006F-2C43-0FB4A39552E2}"/>
              </a:ext>
            </a:extLst>
          </p:cNvPr>
          <p:cNvCxnSpPr>
            <a:cxnSpLocks/>
          </p:cNvCxnSpPr>
          <p:nvPr/>
        </p:nvCxnSpPr>
        <p:spPr>
          <a:xfrm>
            <a:off x="9423558" y="2055169"/>
            <a:ext cx="568643" cy="56958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0D07DFB-FC29-1A7E-E608-30D569CD626D}"/>
              </a:ext>
            </a:extLst>
          </p:cNvPr>
          <p:cNvSpPr txBox="1"/>
          <p:nvPr/>
        </p:nvSpPr>
        <p:spPr>
          <a:xfrm>
            <a:off x="8199226" y="2090698"/>
            <a:ext cx="97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Snyk</a:t>
            </a:r>
            <a:r>
              <a:rPr lang="it-IT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7769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DF11EE-6A86-BB06-8C28-AB8B3D15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1: vulnerabilità in immagini altamente usate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EE82C-AA00-E0C6-F401-E7A594193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it-IT" dirty="0"/>
              <a:t>5 immagini testate</a:t>
            </a:r>
          </a:p>
          <a:p>
            <a:pPr lvl="1"/>
            <a:r>
              <a:rPr lang="it-IT" dirty="0" err="1"/>
              <a:t>ngnix</a:t>
            </a:r>
            <a:r>
              <a:rPr lang="it-IT" dirty="0"/>
              <a:t> (48M pull)</a:t>
            </a:r>
          </a:p>
          <a:p>
            <a:pPr lvl="1"/>
            <a:r>
              <a:rPr lang="it-IT" dirty="0" err="1"/>
              <a:t>mongo</a:t>
            </a:r>
            <a:r>
              <a:rPr lang="it-IT" dirty="0"/>
              <a:t> (9M pull)</a:t>
            </a:r>
          </a:p>
          <a:p>
            <a:pPr lvl="1"/>
            <a:r>
              <a:rPr lang="it-IT" dirty="0" err="1"/>
              <a:t>wordpress</a:t>
            </a:r>
            <a:r>
              <a:rPr lang="it-IT" dirty="0"/>
              <a:t> (2M pull)</a:t>
            </a:r>
          </a:p>
          <a:p>
            <a:pPr lvl="1"/>
            <a:r>
              <a:rPr lang="it-IT" dirty="0"/>
              <a:t>alpine (10M pull)</a:t>
            </a:r>
          </a:p>
          <a:p>
            <a:pPr lvl="1"/>
            <a:r>
              <a:rPr lang="it-IT" dirty="0" err="1"/>
              <a:t>node</a:t>
            </a:r>
            <a:r>
              <a:rPr lang="it-IT" dirty="0"/>
              <a:t> (10M pull)</a:t>
            </a:r>
          </a:p>
          <a:p>
            <a:r>
              <a:rPr lang="it-IT" dirty="0"/>
              <a:t>2 versioni per ogni immagine</a:t>
            </a:r>
          </a:p>
          <a:p>
            <a:pPr lvl="1"/>
            <a:r>
              <a:rPr lang="it-IT" dirty="0"/>
              <a:t>Ultima versione, e versione più vecchia (ca. 2 anni fa)</a:t>
            </a:r>
          </a:p>
          <a:p>
            <a:endParaRPr lang="it-IT" dirty="0"/>
          </a:p>
        </p:txBody>
      </p:sp>
      <p:pic>
        <p:nvPicPr>
          <p:cNvPr id="5" name="Immagine 4" descr="Immagine che contiene Elementi grafici, grafica, Carattere, verde&#10;&#10;Descrizione generata automaticamente">
            <a:extLst>
              <a:ext uri="{FF2B5EF4-FFF2-40B4-BE49-F238E27FC236}">
                <a16:creationId xmlns:a16="http://schemas.microsoft.com/office/drawing/2014/main" id="{7B1B4977-3F83-27AD-5E1B-2F3B3AF9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45204" y="1512617"/>
            <a:ext cx="2506866" cy="521428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1C5DB091-557C-F726-E059-C3E6ECB29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08934" y="2415127"/>
            <a:ext cx="2647721" cy="882574"/>
          </a:xfrm>
          <a:prstGeom prst="rect">
            <a:avLst/>
          </a:prstGeom>
        </p:spPr>
      </p:pic>
      <p:pic>
        <p:nvPicPr>
          <p:cNvPr id="11" name="Immagine 10" descr="Immagine che contiene simbolo, logo, Elementi grafici, cerchio&#10;&#10;Descrizione generata automaticamente">
            <a:extLst>
              <a:ext uri="{FF2B5EF4-FFF2-40B4-BE49-F238E27FC236}">
                <a16:creationId xmlns:a16="http://schemas.microsoft.com/office/drawing/2014/main" id="{CF330BC2-CA97-4D97-6CF1-F225C7879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00294" y="1257948"/>
            <a:ext cx="1239982" cy="1239982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20147659-E26D-C0FE-47B1-38F2823BE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400131" y="3725191"/>
            <a:ext cx="2988382" cy="726093"/>
          </a:xfrm>
          <a:prstGeom prst="rect">
            <a:avLst/>
          </a:prstGeom>
        </p:spPr>
      </p:pic>
      <p:pic>
        <p:nvPicPr>
          <p:cNvPr id="17" name="Immagine 16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33FD9A4E-E08C-36F9-E927-C586E59D44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036116" y="4811780"/>
            <a:ext cx="2231907" cy="136518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F6850B4-B588-42E7-917D-F202D7005167}"/>
              </a:ext>
            </a:extLst>
          </p:cNvPr>
          <p:cNvSpPr txBox="1"/>
          <p:nvPr/>
        </p:nvSpPr>
        <p:spPr>
          <a:xfrm>
            <a:off x="9385194" y="6275849"/>
            <a:ext cx="2432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100" dirty="0"/>
              <a:t>*Dati pull settimanali: 12 – 18 </a:t>
            </a:r>
            <a:r>
              <a:rPr lang="it-IT" sz="1100" dirty="0" err="1"/>
              <a:t>feb</a:t>
            </a:r>
            <a:r>
              <a:rPr lang="it-IT" sz="1100" dirty="0"/>
              <a:t> 2024</a:t>
            </a:r>
          </a:p>
          <a:p>
            <a:pPr algn="r"/>
            <a:r>
              <a:rPr lang="it-IT" sz="1100" dirty="0"/>
              <a:t>Fonte: Docker Hub</a:t>
            </a:r>
          </a:p>
        </p:txBody>
      </p:sp>
    </p:spTree>
    <p:extLst>
      <p:ext uri="{BB962C8B-B14F-4D97-AF65-F5344CB8AC3E}">
        <p14:creationId xmlns:p14="http://schemas.microsoft.com/office/powerpoint/2010/main" val="3923230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0E2FE6-8476-2D49-70D0-81F066C4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delle scansioni</a:t>
            </a:r>
          </a:p>
        </p:txBody>
      </p:sp>
      <p:pic>
        <p:nvPicPr>
          <p:cNvPr id="5" name="Segnaposto contenuto 4" descr="Immagine che contiene testo, numero, parole crociate, Carattere&#10;&#10;Descrizione generata automaticamente">
            <a:extLst>
              <a:ext uri="{FF2B5EF4-FFF2-40B4-BE49-F238E27FC236}">
                <a16:creationId xmlns:a16="http://schemas.microsoft.com/office/drawing/2014/main" id="{515E5EBE-368B-2784-19EF-C4C057D8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927" y="1690688"/>
            <a:ext cx="9146145" cy="4251887"/>
          </a:xfrm>
        </p:spPr>
      </p:pic>
    </p:spTree>
    <p:extLst>
      <p:ext uri="{BB962C8B-B14F-4D97-AF65-F5344CB8AC3E}">
        <p14:creationId xmlns:p14="http://schemas.microsoft.com/office/powerpoint/2010/main" val="3701658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8E803-DBF8-41B1-5D20-8DE14913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Risultati delle scansioni</a:t>
            </a:r>
          </a:p>
        </p:txBody>
      </p:sp>
      <p:pic>
        <p:nvPicPr>
          <p:cNvPr id="5" name="Segnaposto contenuto 4" descr="Immagine che contiene testo, numero, parole crociate, Carattere&#10;&#10;Descrizione generata automaticamente">
            <a:extLst>
              <a:ext uri="{FF2B5EF4-FFF2-40B4-BE49-F238E27FC236}">
                <a16:creationId xmlns:a16="http://schemas.microsoft.com/office/drawing/2014/main" id="{B2978D9F-27D1-3920-D9AF-85A9AA79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7672" y="1948132"/>
            <a:ext cx="6389346" cy="297104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7C3936D-329B-57CC-4025-A108FE6C2267}"/>
              </a:ext>
            </a:extLst>
          </p:cNvPr>
          <p:cNvSpPr txBox="1">
            <a:spLocks/>
          </p:cNvSpPr>
          <p:nvPr/>
        </p:nvSpPr>
        <p:spPr>
          <a:xfrm>
            <a:off x="876693" y="2533476"/>
            <a:ext cx="379597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Differente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vulnerabilità</a:t>
            </a:r>
            <a:r>
              <a:rPr lang="en-US" sz="2000" dirty="0"/>
              <a:t> </a:t>
            </a:r>
            <a:r>
              <a:rPr lang="en-US" sz="2000" dirty="0" err="1"/>
              <a:t>rilevate</a:t>
            </a:r>
            <a:endParaRPr lang="en-US" sz="2000" dirty="0"/>
          </a:p>
          <a:p>
            <a:pPr lvl="1"/>
            <a:r>
              <a:rPr lang="en-US" sz="1600" dirty="0" err="1"/>
              <a:t>Trivy</a:t>
            </a:r>
            <a:r>
              <a:rPr lang="en-US" sz="1600" dirty="0"/>
              <a:t>: </a:t>
            </a:r>
            <a:r>
              <a:rPr lang="en-US" sz="1600" dirty="0" err="1"/>
              <a:t>sembra</a:t>
            </a:r>
            <a:r>
              <a:rPr lang="en-US" sz="1600" dirty="0"/>
              <a:t> </a:t>
            </a:r>
            <a:r>
              <a:rPr lang="en-US" sz="1600" dirty="0" err="1"/>
              <a:t>più</a:t>
            </a:r>
            <a:r>
              <a:rPr lang="en-US" sz="1600" dirty="0"/>
              <a:t> </a:t>
            </a:r>
            <a:r>
              <a:rPr lang="en-US" sz="1600" dirty="0" err="1"/>
              <a:t>sensibile</a:t>
            </a:r>
            <a:endParaRPr lang="en-US" sz="1600" dirty="0"/>
          </a:p>
          <a:p>
            <a:pPr lvl="2"/>
            <a:r>
              <a:rPr lang="en-US" sz="1400" dirty="0" err="1"/>
              <a:t>Falsi</a:t>
            </a:r>
            <a:r>
              <a:rPr lang="en-US" sz="1400" dirty="0"/>
              <a:t> </a:t>
            </a:r>
            <a:r>
              <a:rPr lang="en-US" sz="1400" dirty="0" err="1"/>
              <a:t>positivi</a:t>
            </a:r>
            <a:r>
              <a:rPr lang="en-US" sz="1400" dirty="0"/>
              <a:t> </a:t>
            </a:r>
            <a:r>
              <a:rPr lang="en-US" sz="1400" dirty="0" err="1"/>
              <a:t>estremamente</a:t>
            </a:r>
            <a:r>
              <a:rPr lang="en-US" sz="1400" dirty="0"/>
              <a:t> </a:t>
            </a:r>
            <a:r>
              <a:rPr lang="en-US" sz="1400" dirty="0" err="1"/>
              <a:t>rari</a:t>
            </a:r>
            <a:endParaRPr lang="en-US" sz="1400" dirty="0"/>
          </a:p>
          <a:p>
            <a:pPr lvl="2"/>
            <a:r>
              <a:rPr lang="en-US" sz="1400" dirty="0" err="1"/>
              <a:t>Molte</a:t>
            </a:r>
            <a:r>
              <a:rPr lang="en-US" sz="1400" dirty="0"/>
              <a:t> </a:t>
            </a:r>
            <a:r>
              <a:rPr lang="en-US" sz="1400" dirty="0" err="1"/>
              <a:t>vulnerabilità</a:t>
            </a:r>
            <a:r>
              <a:rPr lang="en-US" sz="1400" dirty="0"/>
              <a:t> LOW </a:t>
            </a:r>
            <a:r>
              <a:rPr lang="en-US" sz="1400" dirty="0" err="1"/>
              <a:t>trascurabili</a:t>
            </a:r>
            <a:r>
              <a:rPr lang="en-US" sz="1400" dirty="0"/>
              <a:t>, o molto </a:t>
            </a:r>
            <a:r>
              <a:rPr lang="en-US" sz="1400" dirty="0" err="1"/>
              <a:t>simili</a:t>
            </a:r>
            <a:r>
              <a:rPr lang="en-US" sz="1400" dirty="0"/>
              <a:t> ad </a:t>
            </a:r>
            <a:r>
              <a:rPr lang="en-US" sz="1400" dirty="0" err="1"/>
              <a:t>altre</a:t>
            </a:r>
            <a:r>
              <a:rPr lang="en-US" sz="1400" dirty="0"/>
              <a:t> </a:t>
            </a:r>
            <a:r>
              <a:rPr lang="en-US" sz="1400" dirty="0" err="1"/>
              <a:t>vulnerabilità</a:t>
            </a:r>
            <a:endParaRPr lang="en-US" sz="1400" dirty="0"/>
          </a:p>
          <a:p>
            <a:pPr lvl="1"/>
            <a:r>
              <a:rPr lang="en-US" sz="1600" dirty="0" err="1"/>
              <a:t>Snyk</a:t>
            </a:r>
            <a:endParaRPr lang="en-US" sz="1600" dirty="0"/>
          </a:p>
          <a:p>
            <a:pPr lvl="2"/>
            <a:r>
              <a:rPr lang="en-US" sz="1400" dirty="0" err="1"/>
              <a:t>Segnalazione</a:t>
            </a:r>
            <a:r>
              <a:rPr lang="en-US" sz="1400" dirty="0"/>
              <a:t> </a:t>
            </a:r>
            <a:r>
              <a:rPr lang="en-US" sz="1400" dirty="0" err="1"/>
              <a:t>ristretta</a:t>
            </a:r>
            <a:r>
              <a:rPr lang="en-US" sz="1400" dirty="0"/>
              <a:t> alle </a:t>
            </a:r>
            <a:r>
              <a:rPr lang="en-US" sz="1400" dirty="0" err="1"/>
              <a:t>vulnerabilità</a:t>
            </a:r>
            <a:r>
              <a:rPr lang="en-US" sz="1400" dirty="0"/>
              <a:t> </a:t>
            </a:r>
            <a:r>
              <a:rPr lang="en-US" sz="1400" dirty="0" err="1"/>
              <a:t>più</a:t>
            </a:r>
            <a:r>
              <a:rPr lang="en-US" sz="1400" dirty="0"/>
              <a:t> </a:t>
            </a:r>
            <a:r>
              <a:rPr lang="en-US" sz="1400" dirty="0" err="1"/>
              <a:t>rilevanti</a:t>
            </a:r>
            <a:r>
              <a:rPr lang="en-US" sz="1400" dirty="0"/>
              <a:t> o </a:t>
            </a:r>
            <a:r>
              <a:rPr lang="en-US" sz="1400" dirty="0" err="1"/>
              <a:t>urgenti</a:t>
            </a:r>
            <a:endParaRPr lang="en-US" sz="14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BDDFFA1-B8AB-422F-B6D8-8938174A92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214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66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B8E803-DBF8-41B1-5D20-8DE14913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Risultati delle scansioni</a:t>
            </a:r>
          </a:p>
        </p:txBody>
      </p:sp>
      <p:pic>
        <p:nvPicPr>
          <p:cNvPr id="5" name="Segnaposto contenuto 4" descr="Immagine che contiene testo, numero, parole crociate, Carattere&#10;&#10;Descrizione generata automaticamente">
            <a:extLst>
              <a:ext uri="{FF2B5EF4-FFF2-40B4-BE49-F238E27FC236}">
                <a16:creationId xmlns:a16="http://schemas.microsoft.com/office/drawing/2014/main" id="{B2978D9F-27D1-3920-D9AF-85A9AA79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7672" y="1948132"/>
            <a:ext cx="6389346" cy="297104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7C3936D-329B-57CC-4025-A108FE6C2267}"/>
              </a:ext>
            </a:extLst>
          </p:cNvPr>
          <p:cNvSpPr txBox="1">
            <a:spLocks/>
          </p:cNvSpPr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 </a:t>
            </a:r>
            <a:r>
              <a:rPr lang="en-US" sz="2000" dirty="0" err="1"/>
              <a:t>conferma</a:t>
            </a:r>
            <a:r>
              <a:rPr lang="en-US" sz="2000" dirty="0"/>
              <a:t> il </a:t>
            </a:r>
            <a:r>
              <a:rPr lang="en-US" sz="2000" dirty="0" err="1"/>
              <a:t>Rischio</a:t>
            </a:r>
            <a:r>
              <a:rPr lang="en-US" sz="2000" dirty="0"/>
              <a:t> di </a:t>
            </a:r>
            <a:r>
              <a:rPr lang="en-US" sz="2000" dirty="0" err="1"/>
              <a:t>attacchi</a:t>
            </a:r>
            <a:r>
              <a:rPr lang="en-US" sz="2000" dirty="0"/>
              <a:t> Supply Chain</a:t>
            </a:r>
          </a:p>
          <a:p>
            <a:pPr lvl="1"/>
            <a:r>
              <a:rPr lang="en-US" sz="1600" dirty="0" err="1"/>
              <a:t>Molte</a:t>
            </a:r>
            <a:r>
              <a:rPr lang="en-US" sz="1600" dirty="0"/>
              <a:t> </a:t>
            </a:r>
            <a:r>
              <a:rPr lang="en-US" sz="1600" dirty="0" err="1"/>
              <a:t>vulnerabilità</a:t>
            </a:r>
            <a:r>
              <a:rPr lang="en-US" sz="1600" dirty="0"/>
              <a:t> </a:t>
            </a:r>
            <a:r>
              <a:rPr lang="en-US" sz="1600" dirty="0" err="1"/>
              <a:t>ereditate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Base Image</a:t>
            </a:r>
          </a:p>
          <a:p>
            <a:pPr lvl="1"/>
            <a:r>
              <a:rPr lang="en-US" sz="1600" dirty="0" err="1"/>
              <a:t>nginx:latest</a:t>
            </a:r>
            <a:r>
              <a:rPr lang="en-US" sz="1600" dirty="0"/>
              <a:t>, </a:t>
            </a:r>
            <a:r>
              <a:rPr lang="en-US" sz="1600" dirty="0" err="1"/>
              <a:t>wordpress:latest</a:t>
            </a:r>
            <a:r>
              <a:rPr lang="en-US" sz="1600" dirty="0"/>
              <a:t>, </a:t>
            </a:r>
            <a:r>
              <a:rPr lang="en-US" sz="1600" dirty="0" err="1"/>
              <a:t>node:latest</a:t>
            </a:r>
            <a:r>
              <a:rPr lang="en-US" sz="1600" dirty="0"/>
              <a:t> </a:t>
            </a:r>
            <a:r>
              <a:rPr lang="en-US" sz="1600" dirty="0" err="1"/>
              <a:t>contengono</a:t>
            </a:r>
            <a:r>
              <a:rPr lang="en-US" sz="1600" dirty="0"/>
              <a:t> la </a:t>
            </a:r>
            <a:r>
              <a:rPr lang="en-US" sz="1600" dirty="0" err="1"/>
              <a:t>stessa</a:t>
            </a:r>
            <a:r>
              <a:rPr lang="en-US" sz="1600" dirty="0"/>
              <a:t> </a:t>
            </a:r>
            <a:r>
              <a:rPr lang="en-US" sz="1600" dirty="0" err="1"/>
              <a:t>vulnerabilità</a:t>
            </a:r>
            <a:r>
              <a:rPr lang="en-US" sz="1600" dirty="0"/>
              <a:t> </a:t>
            </a:r>
            <a:r>
              <a:rPr lang="en-US" sz="1600" dirty="0" err="1"/>
              <a:t>critica</a:t>
            </a:r>
            <a:r>
              <a:rPr lang="en-US" sz="1600" dirty="0"/>
              <a:t> di  Debian</a:t>
            </a:r>
          </a:p>
          <a:p>
            <a:r>
              <a:rPr lang="en-US" sz="2000" dirty="0" err="1"/>
              <a:t>Nessuna</a:t>
            </a:r>
            <a:r>
              <a:rPr lang="en-US" sz="2000" dirty="0"/>
              <a:t> </a:t>
            </a:r>
            <a:r>
              <a:rPr lang="en-US" sz="2000" dirty="0" err="1"/>
              <a:t>vulnerabilità</a:t>
            </a:r>
            <a:r>
              <a:rPr lang="en-US" sz="2000" dirty="0"/>
              <a:t> </a:t>
            </a:r>
            <a:r>
              <a:rPr lang="en-US" sz="2000" dirty="0" err="1"/>
              <a:t>pubblica</a:t>
            </a:r>
            <a:r>
              <a:rPr lang="en-US" sz="2000" dirty="0"/>
              <a:t> </a:t>
            </a:r>
            <a:r>
              <a:rPr lang="en-US" sz="2000" dirty="0" err="1"/>
              <a:t>rilevata</a:t>
            </a:r>
            <a:r>
              <a:rPr lang="en-US" sz="2000" dirty="0"/>
              <a:t> per Alpine, </a:t>
            </a:r>
            <a:r>
              <a:rPr lang="en-US" sz="2000" dirty="0" err="1"/>
              <a:t>tipica</a:t>
            </a:r>
            <a:r>
              <a:rPr lang="en-US" sz="2000" dirty="0"/>
              <a:t> B.I. </a:t>
            </a:r>
            <a:r>
              <a:rPr lang="en-US" sz="2000" dirty="0" err="1"/>
              <a:t>utilizzata</a:t>
            </a:r>
            <a:r>
              <a:rPr lang="en-US" sz="2000" dirty="0"/>
              <a:t> per la </a:t>
            </a:r>
            <a:r>
              <a:rPr lang="en-US" sz="2000" dirty="0" err="1"/>
              <a:t>costruzione</a:t>
            </a:r>
            <a:r>
              <a:rPr lang="en-US" sz="2000" dirty="0"/>
              <a:t> di </a:t>
            </a:r>
            <a:r>
              <a:rPr lang="en-US" sz="2000" dirty="0" err="1"/>
              <a:t>altre</a:t>
            </a:r>
            <a:r>
              <a:rPr lang="en-US" sz="2000" dirty="0"/>
              <a:t> </a:t>
            </a:r>
            <a:r>
              <a:rPr lang="en-US" sz="2000" dirty="0" err="1"/>
              <a:t>immagini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BDDFFA1-B8AB-422F-B6D8-8938174A92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7214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100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608D2-ED49-0345-707F-56522A61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1: Risultato delle scansioni</a:t>
            </a:r>
          </a:p>
        </p:txBody>
      </p:sp>
      <p:pic>
        <p:nvPicPr>
          <p:cNvPr id="5" name="Immagine 4" descr="Immagine che contiene testo, schermata, Pagina Web, Sito Web&#10;&#10;Descrizione generata automaticamente">
            <a:extLst>
              <a:ext uri="{FF2B5EF4-FFF2-40B4-BE49-F238E27FC236}">
                <a16:creationId xmlns:a16="http://schemas.microsoft.com/office/drawing/2014/main" id="{86A4C292-9A3C-A85A-E773-4F045438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91" y="2612514"/>
            <a:ext cx="5418524" cy="3454653"/>
          </a:xfrm>
          <a:prstGeom prst="rect">
            <a:avLst/>
          </a:prstGeom>
        </p:spPr>
      </p:pic>
      <p:pic>
        <p:nvPicPr>
          <p:cNvPr id="7" name="Immagine 6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1EEB4BAC-478D-B847-E13F-D5E3AA58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74" y="2612514"/>
            <a:ext cx="5447535" cy="345465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52BF1E9-E73D-35F4-4214-94B8AECABBA0}"/>
              </a:ext>
            </a:extLst>
          </p:cNvPr>
          <p:cNvSpPr txBox="1"/>
          <p:nvPr/>
        </p:nvSpPr>
        <p:spPr>
          <a:xfrm>
            <a:off x="2907707" y="6129783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Trivy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085DE4-4117-3DB5-602A-28FD9C08238D}"/>
              </a:ext>
            </a:extLst>
          </p:cNvPr>
          <p:cNvSpPr txBox="1"/>
          <p:nvPr/>
        </p:nvSpPr>
        <p:spPr>
          <a:xfrm>
            <a:off x="8553095" y="6132031"/>
            <a:ext cx="71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Snyk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4CEB258-B1B8-B349-D24B-2091CD9C30F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Differenza di criticità per molte delle stesse vulnerabilità</a:t>
            </a:r>
          </a:p>
        </p:txBody>
      </p:sp>
    </p:spTree>
    <p:extLst>
      <p:ext uri="{BB962C8B-B14F-4D97-AF65-F5344CB8AC3E}">
        <p14:creationId xmlns:p14="http://schemas.microsoft.com/office/powerpoint/2010/main" val="294412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BA488-20CF-6EF1-B88F-D0DF14FB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1: Risultato delle scansioni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AB9BE3-3854-638A-946E-BEA90C7C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Differenza di criticità per la stessa vulnerabilità: sorgenti dati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9ACAF3A-ECFF-DE41-DCAD-E95AEC4C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40" y="2371751"/>
            <a:ext cx="2015122" cy="21144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D9ABF2E-98BC-4F04-6AA6-9B9879AD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56" y="2387717"/>
            <a:ext cx="3203449" cy="18198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6117A8-CD45-6AC1-3A4B-875E80B1AEC5}"/>
              </a:ext>
            </a:extLst>
          </p:cNvPr>
          <p:cNvSpPr txBox="1"/>
          <p:nvPr/>
        </p:nvSpPr>
        <p:spPr>
          <a:xfrm>
            <a:off x="1383957" y="4794422"/>
            <a:ext cx="3632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dirty="0"/>
              <a:t>Categoria assegnata dal </a:t>
            </a:r>
            <a:r>
              <a:rPr lang="it-IT" dirty="0" err="1"/>
              <a:t>vendor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 err="1"/>
              <a:t>Fallback</a:t>
            </a:r>
            <a:r>
              <a:rPr lang="it-IT" dirty="0"/>
              <a:t>: indotta dallo score CVSS</a:t>
            </a:r>
          </a:p>
          <a:p>
            <a:pPr marL="342900" indent="-342900">
              <a:buAutoNum type="arabicPeriod"/>
            </a:pPr>
            <a:r>
              <a:rPr lang="it-IT" dirty="0"/>
              <a:t>2° </a:t>
            </a:r>
            <a:r>
              <a:rPr lang="it-IT" dirty="0" err="1"/>
              <a:t>Fallback</a:t>
            </a:r>
            <a:r>
              <a:rPr lang="it-IT" dirty="0"/>
              <a:t>: database NVD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AAC971-FAC9-B451-AC58-E3556F4E9277}"/>
              </a:ext>
            </a:extLst>
          </p:cNvPr>
          <p:cNvSpPr txBox="1"/>
          <p:nvPr/>
        </p:nvSpPr>
        <p:spPr>
          <a:xfrm>
            <a:off x="6820930" y="4769708"/>
            <a:ext cx="3632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dirty="0"/>
              <a:t>Indagine interna dal team di </a:t>
            </a:r>
            <a:r>
              <a:rPr lang="it-IT" dirty="0" err="1"/>
              <a:t>Snyk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Categoria assegnata dal </a:t>
            </a:r>
            <a:r>
              <a:rPr lang="it-IT" dirty="0" err="1"/>
              <a:t>vendor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 err="1"/>
              <a:t>Fallback</a:t>
            </a:r>
            <a:r>
              <a:rPr lang="it-IT" dirty="0"/>
              <a:t>: database NVD</a:t>
            </a:r>
          </a:p>
        </p:txBody>
      </p:sp>
    </p:spTree>
    <p:extLst>
      <p:ext uri="{BB962C8B-B14F-4D97-AF65-F5344CB8AC3E}">
        <p14:creationId xmlns:p14="http://schemas.microsoft.com/office/powerpoint/2010/main" val="806821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26EC4-43C0-20D7-DC62-CF2D321A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Formati di Output: </a:t>
            </a:r>
            <a:r>
              <a:rPr lang="it-IT" dirty="0" err="1"/>
              <a:t>Trivy</a:t>
            </a:r>
            <a:endParaRPr lang="it-IT" dirty="0"/>
          </a:p>
        </p:txBody>
      </p:sp>
      <p:pic>
        <p:nvPicPr>
          <p:cNvPr id="5" name="Immagine 4" descr="Immagine che contiene testo, software, schermata&#10;&#10;Descrizione generata automaticamente">
            <a:extLst>
              <a:ext uri="{FF2B5EF4-FFF2-40B4-BE49-F238E27FC236}">
                <a16:creationId xmlns:a16="http://schemas.microsoft.com/office/drawing/2014/main" id="{7EC7DD6C-A879-CB56-24EC-817A6BC6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8" y="1928177"/>
            <a:ext cx="115401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2078B-9287-99C9-3DE3-07ECE756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Adozione di app basate su container</a:t>
            </a:r>
          </a:p>
        </p:txBody>
      </p:sp>
      <p:pic>
        <p:nvPicPr>
          <p:cNvPr id="9" name="Segnaposto contenuto 8" descr="Immagine che contiene schermata, Policromia, Diagramma, diagramma&#10;&#10;Descrizione generata automaticamente">
            <a:extLst>
              <a:ext uri="{FF2B5EF4-FFF2-40B4-BE49-F238E27FC236}">
                <a16:creationId xmlns:a16="http://schemas.microsoft.com/office/drawing/2014/main" id="{C9D711CE-152F-7632-3565-C6D7F27E1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246" y="1690688"/>
            <a:ext cx="8764035" cy="4499905"/>
          </a:xfr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F3DAA7-F190-F82E-86B9-34A7BFEBD75B}"/>
              </a:ext>
            </a:extLst>
          </p:cNvPr>
          <p:cNvSpPr txBox="1"/>
          <p:nvPr/>
        </p:nvSpPr>
        <p:spPr>
          <a:xfrm>
            <a:off x="6959600" y="6176963"/>
            <a:ext cx="4834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0" u="none" strike="noStrike" dirty="0">
                <a:solidFill>
                  <a:srgbClr val="1E1E22"/>
                </a:solidFill>
                <a:effectLst/>
                <a:latin typeface="var(--wp--preset--font-family--poppins)"/>
              </a:rPr>
              <a:t>Cloud Native Computing Foundation Survey Report - 2020</a:t>
            </a:r>
          </a:p>
          <a:p>
            <a:pPr algn="r"/>
            <a:r>
              <a:rPr lang="it-IT" sz="1050" dirty="0">
                <a:hlinkClick r:id="rId3"/>
              </a:rPr>
              <a:t>https://</a:t>
            </a:r>
            <a:r>
              <a:rPr lang="it-IT" sz="1050" dirty="0" err="1">
                <a:hlinkClick r:id="rId3"/>
              </a:rPr>
              <a:t>www.cncf.io</a:t>
            </a:r>
            <a:r>
              <a:rPr lang="it-IT" sz="1050" dirty="0">
                <a:hlinkClick r:id="rId3"/>
              </a:rPr>
              <a:t>/</a:t>
            </a:r>
            <a:r>
              <a:rPr lang="it-IT" sz="1050" dirty="0" err="1">
                <a:hlinkClick r:id="rId3"/>
              </a:rPr>
              <a:t>wp-content</a:t>
            </a:r>
            <a:r>
              <a:rPr lang="it-IT" sz="1050" dirty="0">
                <a:hlinkClick r:id="rId3"/>
              </a:rPr>
              <a:t>/uploads/2020/11/CNCF_Survey_Report_2020.pdf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20100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26EC4-43C0-20D7-DC62-CF2D321A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Formati di Output: </a:t>
            </a:r>
            <a:r>
              <a:rPr lang="it-IT" dirty="0" err="1"/>
              <a:t>Snyk</a:t>
            </a:r>
            <a:r>
              <a:rPr lang="it-IT" dirty="0"/>
              <a:t> CLI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01AD522-27A5-4A9B-6C8D-11A6E190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58" y="1690688"/>
            <a:ext cx="11838884" cy="42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26EC4-43C0-20D7-DC62-CF2D321A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Formati di Output: </a:t>
            </a:r>
            <a:r>
              <a:rPr lang="it-IT" dirty="0" err="1"/>
              <a:t>Snyk</a:t>
            </a:r>
            <a:r>
              <a:rPr lang="it-IT" dirty="0"/>
              <a:t> CLI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B6532F-0E67-EF1E-8287-DEEE5FCB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31" y="1690688"/>
            <a:ext cx="9530538" cy="42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57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26EC4-43C0-20D7-DC62-CF2D321A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Formati di Output: </a:t>
            </a:r>
            <a:r>
              <a:rPr lang="it-IT" dirty="0" err="1"/>
              <a:t>Snyk</a:t>
            </a:r>
            <a:r>
              <a:rPr lang="it-IT" dirty="0"/>
              <a:t> Web</a:t>
            </a:r>
          </a:p>
        </p:txBody>
      </p:sp>
      <p:pic>
        <p:nvPicPr>
          <p:cNvPr id="8" name="Immagine 7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CC962484-4014-ECB1-48DC-22DCBF57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6639"/>
            <a:ext cx="7772400" cy="49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36982-79FA-03B4-BDD0-AAEAC30E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Altri Formati di Output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791532-3CA1-E0DE-E207-651C03AC3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Trivy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JSON</a:t>
            </a:r>
          </a:p>
          <a:p>
            <a:pPr lvl="1"/>
            <a:r>
              <a:rPr lang="it-IT" dirty="0" err="1"/>
              <a:t>JUnit</a:t>
            </a:r>
            <a:r>
              <a:rPr lang="it-IT" dirty="0"/>
              <a:t> XML</a:t>
            </a:r>
          </a:p>
          <a:p>
            <a:pPr lvl="1"/>
            <a:r>
              <a:rPr lang="it-IT" dirty="0"/>
              <a:t>SARIF</a:t>
            </a:r>
          </a:p>
          <a:p>
            <a:pPr lvl="1"/>
            <a:r>
              <a:rPr lang="it-IT" dirty="0"/>
              <a:t>Formato personalizzato</a:t>
            </a:r>
          </a:p>
          <a:p>
            <a:r>
              <a:rPr lang="it-IT" dirty="0" err="1"/>
              <a:t>Snyk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JSON</a:t>
            </a:r>
          </a:p>
          <a:p>
            <a:pPr lvl="1"/>
            <a:r>
              <a:rPr lang="it-IT" dirty="0"/>
              <a:t>SARIF</a:t>
            </a:r>
          </a:p>
        </p:txBody>
      </p:sp>
    </p:spTree>
    <p:extLst>
      <p:ext uri="{BB962C8B-B14F-4D97-AF65-F5344CB8AC3E}">
        <p14:creationId xmlns:p14="http://schemas.microsoft.com/office/powerpoint/2010/main" val="205239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3B8F62-52AD-A4EE-7BF8-47BD94E4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2: scansione di configurazioni </a:t>
            </a:r>
            <a:r>
              <a:rPr lang="it-IT" dirty="0" err="1"/>
              <a:t>IaC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59315E3-8F08-2AE1-75BE-FD0E8169F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3023" y="1690688"/>
            <a:ext cx="8265954" cy="4015409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67B58D18-E60C-99D1-E008-9A28E05C7573}"/>
              </a:ext>
            </a:extLst>
          </p:cNvPr>
          <p:cNvCxnSpPr>
            <a:cxnSpLocks/>
          </p:cNvCxnSpPr>
          <p:nvPr/>
        </p:nvCxnSpPr>
        <p:spPr>
          <a:xfrm flipH="1">
            <a:off x="6820929" y="3731741"/>
            <a:ext cx="2916195" cy="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Immagine 9" descr="Immagine che contiene Carminio&#10;&#10;Descrizione generata automaticamente">
            <a:extLst>
              <a:ext uri="{FF2B5EF4-FFF2-40B4-BE49-F238E27FC236}">
                <a16:creationId xmlns:a16="http://schemas.microsoft.com/office/drawing/2014/main" id="{75CCAE00-ACFE-3051-7415-D6812D2D4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53197" y="3126260"/>
            <a:ext cx="1058291" cy="9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1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78EC-CC9F-9C9A-035D-E829AD31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2: Risultato delle scansioni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172E2DE-B07D-E3CC-DED1-209682C9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110" y="2606325"/>
            <a:ext cx="5417690" cy="18762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6D4CFE-8EA8-9BDC-DC3E-C4A2FC8108BB}"/>
              </a:ext>
            </a:extLst>
          </p:cNvPr>
          <p:cNvSpPr txBox="1"/>
          <p:nvPr/>
        </p:nvSpPr>
        <p:spPr>
          <a:xfrm>
            <a:off x="8336761" y="4681330"/>
            <a:ext cx="616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Snyk</a:t>
            </a:r>
            <a:endParaRPr lang="it-IT" dirty="0"/>
          </a:p>
        </p:txBody>
      </p:sp>
      <p:pic>
        <p:nvPicPr>
          <p:cNvPr id="12" name="Immagine 11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925BC0C5-0710-D6FE-3090-ADDEF4AD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86" y="1882085"/>
            <a:ext cx="4273827" cy="344859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0A1C34-9962-6F73-5243-2B152CD9D743}"/>
              </a:ext>
            </a:extLst>
          </p:cNvPr>
          <p:cNvSpPr txBox="1"/>
          <p:nvPr/>
        </p:nvSpPr>
        <p:spPr>
          <a:xfrm>
            <a:off x="3116317" y="5615609"/>
            <a:ext cx="62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Trivy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4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978EC-CC9F-9C9A-035D-E829AD31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2: Risultato delle scansioni</a:t>
            </a:r>
          </a:p>
        </p:txBody>
      </p:sp>
      <p:pic>
        <p:nvPicPr>
          <p:cNvPr id="5" name="Segnaposto contenuto 4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E55CF71C-37E9-2DFE-88CB-4842ADA6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900" y="2057400"/>
            <a:ext cx="6172200" cy="959850"/>
          </a:xfr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7B4BAFA8-DE0C-74AA-D9C2-0D5000344381}"/>
              </a:ext>
            </a:extLst>
          </p:cNvPr>
          <p:cNvSpPr txBox="1">
            <a:spLocks/>
          </p:cNvSpPr>
          <p:nvPr/>
        </p:nvSpPr>
        <p:spPr>
          <a:xfrm>
            <a:off x="838200" y="3200399"/>
            <a:ext cx="5257800" cy="29765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Snyk</a:t>
            </a:r>
            <a:r>
              <a:rPr lang="it-IT" dirty="0"/>
              <a:t>:</a:t>
            </a:r>
          </a:p>
          <a:p>
            <a:pPr lvl="1"/>
            <a:r>
              <a:rPr lang="it-IT" sz="2400" dirty="0"/>
              <a:t>MID:</a:t>
            </a:r>
          </a:p>
          <a:p>
            <a:pPr lvl="2"/>
            <a:r>
              <a:rPr lang="it-IT" sz="2000" dirty="0"/>
              <a:t>Public-</a:t>
            </a:r>
            <a:r>
              <a:rPr lang="it-IT" sz="2000" dirty="0" err="1"/>
              <a:t>read</a:t>
            </a:r>
            <a:r>
              <a:rPr lang="it-IT" sz="2000" dirty="0"/>
              <a:t> nel bucket</a:t>
            </a:r>
          </a:p>
          <a:p>
            <a:pPr lvl="1"/>
            <a:r>
              <a:rPr lang="it-IT" sz="2400" dirty="0"/>
              <a:t>LOW:</a:t>
            </a:r>
          </a:p>
          <a:p>
            <a:pPr lvl="2"/>
            <a:r>
              <a:rPr lang="it-IT" sz="2000" dirty="0"/>
              <a:t>MFA non impostata per la cancellazione dei dati</a:t>
            </a:r>
          </a:p>
          <a:p>
            <a:pPr lvl="2"/>
            <a:r>
              <a:rPr lang="it-IT" sz="2000" dirty="0" err="1"/>
              <a:t>Logging</a:t>
            </a:r>
            <a:r>
              <a:rPr lang="it-IT" sz="2000" dirty="0"/>
              <a:t> disabilitato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BD2B5A7-F52D-C33E-DDBD-24DE62F82CB9}"/>
              </a:ext>
            </a:extLst>
          </p:cNvPr>
          <p:cNvSpPr txBox="1">
            <a:spLocks/>
          </p:cNvSpPr>
          <p:nvPr/>
        </p:nvSpPr>
        <p:spPr>
          <a:xfrm>
            <a:off x="6553200" y="3200399"/>
            <a:ext cx="5257800" cy="2976563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Trivy</a:t>
            </a:r>
            <a:r>
              <a:rPr lang="it-IT" dirty="0"/>
              <a:t>:</a:t>
            </a:r>
          </a:p>
          <a:p>
            <a:pPr lvl="1"/>
            <a:r>
              <a:rPr lang="it-IT" sz="2400" dirty="0"/>
              <a:t>HIGH:</a:t>
            </a:r>
          </a:p>
          <a:p>
            <a:pPr lvl="2"/>
            <a:r>
              <a:rPr lang="it-IT" sz="2000" dirty="0"/>
              <a:t>Public-</a:t>
            </a:r>
            <a:r>
              <a:rPr lang="it-IT" sz="2000" dirty="0" err="1"/>
              <a:t>read</a:t>
            </a:r>
            <a:r>
              <a:rPr lang="it-IT" sz="2000" dirty="0"/>
              <a:t> nel bucket </a:t>
            </a:r>
          </a:p>
          <a:p>
            <a:pPr lvl="2"/>
            <a:r>
              <a:rPr lang="it-IT" sz="2000" dirty="0"/>
              <a:t>4 </a:t>
            </a:r>
            <a:r>
              <a:rPr lang="it-IT" sz="2000" dirty="0" err="1"/>
              <a:t>vuln</a:t>
            </a:r>
            <a:r>
              <a:rPr lang="it-IT" sz="2000" dirty="0"/>
              <a:t>. per la mancanza di ACL</a:t>
            </a:r>
          </a:p>
          <a:p>
            <a:pPr lvl="2"/>
            <a:r>
              <a:rPr lang="it-IT" sz="2000" dirty="0"/>
              <a:t>Cifratura non abilitata nel bucket</a:t>
            </a:r>
          </a:p>
          <a:p>
            <a:pPr lvl="2"/>
            <a:r>
              <a:rPr lang="it-IT" sz="2000" dirty="0"/>
              <a:t>Bucket che non cripta con una chiave gestita dall’utente</a:t>
            </a:r>
          </a:p>
          <a:p>
            <a:pPr lvl="1"/>
            <a:r>
              <a:rPr lang="it-IT" sz="2400" dirty="0"/>
              <a:t>MID:</a:t>
            </a:r>
          </a:p>
          <a:p>
            <a:pPr lvl="2"/>
            <a:r>
              <a:rPr lang="it-IT" sz="2000" dirty="0"/>
              <a:t>Bucket senza </a:t>
            </a:r>
            <a:r>
              <a:rPr lang="it-IT" sz="2000" dirty="0" err="1"/>
              <a:t>versioning</a:t>
            </a:r>
            <a:endParaRPr lang="it-IT" sz="2000" dirty="0"/>
          </a:p>
          <a:p>
            <a:pPr lvl="1"/>
            <a:r>
              <a:rPr lang="it-IT" sz="2400" dirty="0"/>
              <a:t>LOW:</a:t>
            </a:r>
          </a:p>
          <a:p>
            <a:pPr lvl="2"/>
            <a:r>
              <a:rPr lang="it-IT" sz="2000" dirty="0" err="1"/>
              <a:t>Logging</a:t>
            </a:r>
            <a:r>
              <a:rPr lang="it-IT" sz="2000" dirty="0"/>
              <a:t> disabilitato</a:t>
            </a:r>
          </a:p>
        </p:txBody>
      </p:sp>
    </p:spTree>
    <p:extLst>
      <p:ext uri="{BB962C8B-B14F-4D97-AF65-F5344CB8AC3E}">
        <p14:creationId xmlns:p14="http://schemas.microsoft.com/office/powerpoint/2010/main" val="3202887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306313E-0D0D-2532-7213-FCC44EA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uniche per ogni strumento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1CB3E85-E8FB-7CF9-BB88-1032246B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68"/>
            <a:ext cx="10515600" cy="4351338"/>
          </a:xfrm>
        </p:spPr>
        <p:txBody>
          <a:bodyPr/>
          <a:lstStyle/>
          <a:p>
            <a:r>
              <a:rPr lang="it-IT" dirty="0" err="1"/>
              <a:t>Snyk</a:t>
            </a:r>
            <a:r>
              <a:rPr lang="it-IT" dirty="0"/>
              <a:t>: monitoraggio continuo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CCA066-5DFE-A49D-A446-D13006B6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40" y="2296176"/>
            <a:ext cx="6633519" cy="41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3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306313E-0D0D-2532-7213-FCC44EA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uniche per ogni strumento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1CB3E85-E8FB-7CF9-BB88-1032246B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68"/>
            <a:ext cx="10515600" cy="4351338"/>
          </a:xfrm>
        </p:spPr>
        <p:txBody>
          <a:bodyPr/>
          <a:lstStyle/>
          <a:p>
            <a:r>
              <a:rPr lang="it-IT" dirty="0" err="1"/>
              <a:t>Trivy</a:t>
            </a:r>
            <a:r>
              <a:rPr lang="it-IT" dirty="0"/>
              <a:t>: funzionamento offline o con database personalizzato</a:t>
            </a:r>
          </a:p>
        </p:txBody>
      </p:sp>
      <p:pic>
        <p:nvPicPr>
          <p:cNvPr id="3" name="Immagine 2" descr="Immagine che contiene testo, schermata, numero&#10;&#10;Descrizione generata automaticamente">
            <a:extLst>
              <a:ext uri="{FF2B5EF4-FFF2-40B4-BE49-F238E27FC236}">
                <a16:creationId xmlns:a16="http://schemas.microsoft.com/office/drawing/2014/main" id="{0D78F321-1B84-C77E-14A7-C0B3DCB5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8" y="2402502"/>
            <a:ext cx="6798197" cy="3884684"/>
          </a:xfrm>
          <a:prstGeom prst="rect">
            <a:avLst/>
          </a:prstGeom>
        </p:spPr>
      </p:pic>
      <p:pic>
        <p:nvPicPr>
          <p:cNvPr id="7" name="Immagine 6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B491F9FB-F54C-56F4-13AF-3D9866C3A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63" y="3222436"/>
            <a:ext cx="5025691" cy="17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9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306313E-0D0D-2532-7213-FCC44EA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uniche per ogni strumento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1CB3E85-E8FB-7CF9-BB88-1032246B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68"/>
            <a:ext cx="10515600" cy="4351338"/>
          </a:xfrm>
        </p:spPr>
        <p:txBody>
          <a:bodyPr/>
          <a:lstStyle/>
          <a:p>
            <a:r>
              <a:rPr lang="it-IT" dirty="0" err="1"/>
              <a:t>Snyk</a:t>
            </a:r>
            <a:r>
              <a:rPr lang="it-IT" dirty="0"/>
              <a:t>: creazione automatica di Pull </a:t>
            </a:r>
            <a:r>
              <a:rPr lang="it-IT" dirty="0" err="1"/>
              <a:t>Request</a:t>
            </a:r>
            <a:endParaRPr lang="it-IT" dirty="0"/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0028095-823B-FF14-DB68-C77454B1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911" y="2255520"/>
            <a:ext cx="5696178" cy="44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2078B-9287-99C9-3DE3-07ECE756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Adozione di app basate su container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F3DAA7-F190-F82E-86B9-34A7BFEBD75B}"/>
              </a:ext>
            </a:extLst>
          </p:cNvPr>
          <p:cNvSpPr txBox="1"/>
          <p:nvPr/>
        </p:nvSpPr>
        <p:spPr>
          <a:xfrm>
            <a:off x="6959600" y="6176963"/>
            <a:ext cx="4834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0" u="none" strike="noStrike" dirty="0">
                <a:solidFill>
                  <a:srgbClr val="1E1E22"/>
                </a:solidFill>
                <a:effectLst/>
                <a:latin typeface="var(--wp--preset--font-family--poppins)"/>
              </a:rPr>
              <a:t>Cloud Native Computing Foundation Survey Report - 2022</a:t>
            </a:r>
          </a:p>
          <a:p>
            <a:pPr algn="r"/>
            <a:r>
              <a:rPr lang="it-IT" sz="1050" dirty="0">
                <a:hlinkClick r:id="rId3"/>
              </a:rPr>
              <a:t>https://www.cncf.io/reports/cncf-annual-survey-2022/</a:t>
            </a:r>
            <a:endParaRPr lang="it-IT" sz="1050" dirty="0"/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C11418E-9E4D-8F52-A552-261771C95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06" y="1690688"/>
            <a:ext cx="9714988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306313E-0D0D-2532-7213-FCC44EA8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Funzionalità uniche per ogni strumento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1CB3E85-E8FB-7CF9-BB88-1032246B8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268"/>
            <a:ext cx="10515600" cy="4351338"/>
          </a:xfrm>
        </p:spPr>
        <p:txBody>
          <a:bodyPr/>
          <a:lstStyle/>
          <a:p>
            <a:r>
              <a:rPr lang="it-IT" dirty="0" err="1"/>
              <a:t>Trivy</a:t>
            </a:r>
            <a:r>
              <a:rPr lang="it-IT" dirty="0"/>
              <a:t>: Scansione di immagini VM</a:t>
            </a:r>
          </a:p>
          <a:p>
            <a:pPr lvl="1"/>
            <a:r>
              <a:rPr lang="it-IT" dirty="0"/>
              <a:t>File .</a:t>
            </a:r>
            <a:r>
              <a:rPr lang="it-IT" dirty="0" err="1"/>
              <a:t>vmdk</a:t>
            </a:r>
            <a:r>
              <a:rPr lang="it-IT" dirty="0"/>
              <a:t> locali</a:t>
            </a:r>
          </a:p>
          <a:p>
            <a:pPr lvl="1"/>
            <a:r>
              <a:rPr lang="it-IT" dirty="0"/>
              <a:t>AWS EC2: AMI, snapshot EBS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762BCE0-F8BF-BB01-6D3A-FD396261E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3268"/>
            <a:ext cx="5257800" cy="36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0E1D7-A1D5-59D8-76E8-8656D70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FCBA4-D8FF-F4FB-8BCB-81204BFFB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20000"/>
              </a:lnSpc>
            </a:pPr>
            <a:r>
              <a:rPr lang="it-IT" dirty="0"/>
              <a:t>Scansioni: Grande diversità di vulnerabilità rilevate</a:t>
            </a:r>
          </a:p>
          <a:p>
            <a:pPr lvl="1">
              <a:lnSpc>
                <a:spcPct val="110000"/>
              </a:lnSpc>
            </a:pPr>
            <a:r>
              <a:rPr lang="it-IT" dirty="0"/>
              <a:t>Sia di numero, che di gravità</a:t>
            </a:r>
          </a:p>
          <a:p>
            <a:pPr>
              <a:lnSpc>
                <a:spcPct val="220000"/>
              </a:lnSpc>
            </a:pPr>
            <a:r>
              <a:rPr lang="it-IT" dirty="0"/>
              <a:t>Molte funzioni uniche per ogni prodotto</a:t>
            </a:r>
          </a:p>
          <a:p>
            <a:pPr>
              <a:lnSpc>
                <a:spcPct val="220000"/>
              </a:lnSpc>
            </a:pPr>
            <a:r>
              <a:rPr lang="it-IT" dirty="0" err="1"/>
              <a:t>Snyk</a:t>
            </a:r>
            <a:r>
              <a:rPr lang="it-IT" dirty="0"/>
              <a:t>: tante integrazioni, ma possibile </a:t>
            </a:r>
            <a:r>
              <a:rPr lang="it-IT" dirty="0" err="1"/>
              <a:t>vendor</a:t>
            </a:r>
            <a:r>
              <a:rPr lang="it-IT" dirty="0"/>
              <a:t> lock-in</a:t>
            </a:r>
          </a:p>
          <a:p>
            <a:pPr>
              <a:lnSpc>
                <a:spcPct val="220000"/>
              </a:lnSpc>
            </a:pPr>
            <a:r>
              <a:rPr lang="it-IT" dirty="0" err="1"/>
              <a:t>Trivy</a:t>
            </a:r>
            <a:r>
              <a:rPr lang="it-IT" dirty="0"/>
              <a:t>: tanta flessibilità, ma probabile sensibilità eccessiva su elementi trascurabili</a:t>
            </a:r>
          </a:p>
        </p:txBody>
      </p:sp>
    </p:spTree>
    <p:extLst>
      <p:ext uri="{BB962C8B-B14F-4D97-AF65-F5344CB8AC3E}">
        <p14:creationId xmlns:p14="http://schemas.microsoft.com/office/powerpoint/2010/main" val="4570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0E4B00-6C90-B0DB-4322-C21212B6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Sicurezza: la seconda maggiore sfida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9B7376-A202-6F84-92EB-889DD820BD63}"/>
              </a:ext>
            </a:extLst>
          </p:cNvPr>
          <p:cNvSpPr txBox="1"/>
          <p:nvPr/>
        </p:nvSpPr>
        <p:spPr>
          <a:xfrm>
            <a:off x="6959600" y="6176963"/>
            <a:ext cx="4834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0" u="none" strike="noStrike" dirty="0">
                <a:solidFill>
                  <a:srgbClr val="1E1E22"/>
                </a:solidFill>
                <a:effectLst/>
                <a:latin typeface="var(--wp--preset--font-family--poppins)"/>
              </a:rPr>
              <a:t>Cloud Native Computing Foundation Survey Report - 2022</a:t>
            </a:r>
          </a:p>
          <a:p>
            <a:pPr algn="r"/>
            <a:r>
              <a:rPr lang="it-IT" sz="1050" dirty="0">
                <a:hlinkClick r:id="rId2"/>
              </a:rPr>
              <a:t>https://</a:t>
            </a:r>
            <a:r>
              <a:rPr lang="it-IT" sz="1050" dirty="0" err="1">
                <a:hlinkClick r:id="rId2"/>
              </a:rPr>
              <a:t>www.cncf.io</a:t>
            </a:r>
            <a:r>
              <a:rPr lang="it-IT" sz="1050" dirty="0">
                <a:hlinkClick r:id="rId2"/>
              </a:rPr>
              <a:t>/reports/cncf-annual-survey-2022/</a:t>
            </a:r>
            <a:endParaRPr lang="it-IT" sz="1050" dirty="0"/>
          </a:p>
        </p:txBody>
      </p:sp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7711613-475B-CFC2-A0CB-117A2301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59" y="1533044"/>
            <a:ext cx="6842979" cy="45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5D5E9-FEFB-869A-6C2D-0B69B64A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Docker: vulnerabilità nella Supply Chain </a:t>
            </a:r>
          </a:p>
        </p:txBody>
      </p:sp>
      <p:pic>
        <p:nvPicPr>
          <p:cNvPr id="5" name="Immagine 4" descr="Immagine che contiene Rettangolo, design&#10;&#10;Descrizione generata automaticamente">
            <a:extLst>
              <a:ext uri="{FF2B5EF4-FFF2-40B4-BE49-F238E27FC236}">
                <a16:creationId xmlns:a16="http://schemas.microsoft.com/office/drawing/2014/main" id="{9A7E91F2-20E5-32CE-C9A6-9206B0D7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125"/>
            <a:ext cx="2161687" cy="132556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4D039F-7801-8029-6CD8-5382D5BEA16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99887" y="3704907"/>
            <a:ext cx="17676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3B29E9-D442-F6A6-8828-E37441DE7370}"/>
              </a:ext>
            </a:extLst>
          </p:cNvPr>
          <p:cNvSpPr txBox="1"/>
          <p:nvPr/>
        </p:nvSpPr>
        <p:spPr>
          <a:xfrm>
            <a:off x="1292269" y="4717017"/>
            <a:ext cx="12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Base Image</a:t>
            </a:r>
          </a:p>
        </p:txBody>
      </p:sp>
      <p:pic>
        <p:nvPicPr>
          <p:cNvPr id="14" name="Immagine 13" descr="Immagine che contiene cartone, Prodotto di carta, carta, scatola&#10;&#10;Descrizione generata automaticamente">
            <a:extLst>
              <a:ext uri="{FF2B5EF4-FFF2-40B4-BE49-F238E27FC236}">
                <a16:creationId xmlns:a16="http://schemas.microsoft.com/office/drawing/2014/main" id="{077512E9-7226-F81D-925C-6D8564E8E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49043" y="2899728"/>
            <a:ext cx="1865328" cy="16103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ED3A7C-FDE7-FB24-767A-A693170D78D6}"/>
              </a:ext>
            </a:extLst>
          </p:cNvPr>
          <p:cNvSpPr txBox="1"/>
          <p:nvPr/>
        </p:nvSpPr>
        <p:spPr>
          <a:xfrm>
            <a:off x="4767556" y="4624982"/>
            <a:ext cx="22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Pacchetti/dipendenze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EAC2420-3CCD-9E85-A6B2-CEED4D436387}"/>
              </a:ext>
            </a:extLst>
          </p:cNvPr>
          <p:cNvCxnSpPr>
            <a:cxnSpLocks/>
          </p:cNvCxnSpPr>
          <p:nvPr/>
        </p:nvCxnSpPr>
        <p:spPr>
          <a:xfrm flipV="1">
            <a:off x="6814371" y="3731734"/>
            <a:ext cx="15009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Rettangolo, design&#10;&#10;Descrizione generata automaticamente">
            <a:extLst>
              <a:ext uri="{FF2B5EF4-FFF2-40B4-BE49-F238E27FC236}">
                <a16:creationId xmlns:a16="http://schemas.microsoft.com/office/drawing/2014/main" id="{16818DD5-D375-43BA-616E-D482E80C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64" y="2930999"/>
            <a:ext cx="2161687" cy="1325563"/>
          </a:xfrm>
          <a:prstGeom prst="rect">
            <a:avLst/>
          </a:prstGeom>
        </p:spPr>
      </p:pic>
      <p:pic>
        <p:nvPicPr>
          <p:cNvPr id="18" name="Immagine 17" descr="Immagine che contiene clipart, Elementi grafici, cerchio, cartone animato&#10;&#10;Descrizione generata automaticamente">
            <a:extLst>
              <a:ext uri="{FF2B5EF4-FFF2-40B4-BE49-F238E27FC236}">
                <a16:creationId xmlns:a16="http://schemas.microsoft.com/office/drawing/2014/main" id="{C6982933-3C75-274F-65E0-4CCFB1B9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22033" y="3833097"/>
            <a:ext cx="883920" cy="88392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839A3F-044C-C4AE-212B-21BECFB274DD}"/>
              </a:ext>
            </a:extLst>
          </p:cNvPr>
          <p:cNvSpPr txBox="1"/>
          <p:nvPr/>
        </p:nvSpPr>
        <p:spPr>
          <a:xfrm>
            <a:off x="7998196" y="4624982"/>
            <a:ext cx="27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finale vulnerabile</a:t>
            </a:r>
          </a:p>
        </p:txBody>
      </p:sp>
      <p:pic>
        <p:nvPicPr>
          <p:cNvPr id="9" name="Immagine 8" descr="Immagine che contiene clipart, Elementi grafici, cerchio, cartone animato&#10;&#10;Descrizione generata automaticamente">
            <a:extLst>
              <a:ext uri="{FF2B5EF4-FFF2-40B4-BE49-F238E27FC236}">
                <a16:creationId xmlns:a16="http://schemas.microsoft.com/office/drawing/2014/main" id="{6C2B1C66-2B44-339D-43EB-84CC255E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26389" y="3811422"/>
            <a:ext cx="883920" cy="883920"/>
          </a:xfrm>
          <a:prstGeom prst="rect">
            <a:avLst/>
          </a:prstGeom>
        </p:spPr>
      </p:pic>
      <p:sp>
        <p:nvSpPr>
          <p:cNvPr id="38" name="Segnaposto contenuto 2">
            <a:extLst>
              <a:ext uri="{FF2B5EF4-FFF2-40B4-BE49-F238E27FC236}">
                <a16:creationId xmlns:a16="http://schemas.microsoft.com/office/drawing/2014/main" id="{5F1253D1-8B02-E541-343D-9F589C3E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Due punti di introduzione di vulnerabilità al momento di creazione dell’immagine:</a:t>
            </a:r>
          </a:p>
        </p:txBody>
      </p:sp>
    </p:spTree>
    <p:extLst>
      <p:ext uri="{BB962C8B-B14F-4D97-AF65-F5344CB8AC3E}">
        <p14:creationId xmlns:p14="http://schemas.microsoft.com/office/powerpoint/2010/main" val="13763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65D5E9-FEFB-869A-6C2D-0B69B64A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Docker: vulnerabilità nella Supply Chain </a:t>
            </a:r>
          </a:p>
        </p:txBody>
      </p:sp>
      <p:pic>
        <p:nvPicPr>
          <p:cNvPr id="5" name="Immagine 4" descr="Immagine che contiene Rettangolo, design&#10;&#10;Descrizione generata automaticamente">
            <a:extLst>
              <a:ext uri="{FF2B5EF4-FFF2-40B4-BE49-F238E27FC236}">
                <a16:creationId xmlns:a16="http://schemas.microsoft.com/office/drawing/2014/main" id="{9A7E91F2-20E5-32CE-C9A6-9206B0D7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125"/>
            <a:ext cx="2161687" cy="132556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A4D039F-7801-8029-6CD8-5382D5BEA16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99887" y="3704907"/>
            <a:ext cx="17676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3B29E9-D442-F6A6-8828-E37441DE7370}"/>
              </a:ext>
            </a:extLst>
          </p:cNvPr>
          <p:cNvSpPr txBox="1"/>
          <p:nvPr/>
        </p:nvSpPr>
        <p:spPr>
          <a:xfrm>
            <a:off x="1292269" y="4717017"/>
            <a:ext cx="125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Base Image</a:t>
            </a:r>
          </a:p>
        </p:txBody>
      </p:sp>
      <p:pic>
        <p:nvPicPr>
          <p:cNvPr id="14" name="Immagine 13" descr="Immagine che contiene cartone, Prodotto di carta, carta, scatola&#10;&#10;Descrizione generata automaticamente">
            <a:extLst>
              <a:ext uri="{FF2B5EF4-FFF2-40B4-BE49-F238E27FC236}">
                <a16:creationId xmlns:a16="http://schemas.microsoft.com/office/drawing/2014/main" id="{077512E9-7226-F81D-925C-6D8564E8E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49043" y="2899728"/>
            <a:ext cx="1865328" cy="16103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ED3A7C-FDE7-FB24-767A-A693170D78D6}"/>
              </a:ext>
            </a:extLst>
          </p:cNvPr>
          <p:cNvSpPr txBox="1"/>
          <p:nvPr/>
        </p:nvSpPr>
        <p:spPr>
          <a:xfrm>
            <a:off x="4767556" y="4624982"/>
            <a:ext cx="222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Pacchetti/dipendenze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EAC2420-3CCD-9E85-A6B2-CEED4D436387}"/>
              </a:ext>
            </a:extLst>
          </p:cNvPr>
          <p:cNvCxnSpPr>
            <a:cxnSpLocks/>
          </p:cNvCxnSpPr>
          <p:nvPr/>
        </p:nvCxnSpPr>
        <p:spPr>
          <a:xfrm flipV="1">
            <a:off x="6814371" y="3731734"/>
            <a:ext cx="15009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Immagine che contiene Rettangolo, design&#10;&#10;Descrizione generata automaticamente">
            <a:extLst>
              <a:ext uri="{FF2B5EF4-FFF2-40B4-BE49-F238E27FC236}">
                <a16:creationId xmlns:a16="http://schemas.microsoft.com/office/drawing/2014/main" id="{16818DD5-D375-43BA-616E-D482E80C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364" y="2930999"/>
            <a:ext cx="2161687" cy="1325563"/>
          </a:xfrm>
          <a:prstGeom prst="rect">
            <a:avLst/>
          </a:prstGeom>
        </p:spPr>
      </p:pic>
      <p:pic>
        <p:nvPicPr>
          <p:cNvPr id="18" name="Immagine 17" descr="Immagine che contiene clipart, Elementi grafici, cerchio, cartone animato&#10;&#10;Descrizione generata automaticamente">
            <a:extLst>
              <a:ext uri="{FF2B5EF4-FFF2-40B4-BE49-F238E27FC236}">
                <a16:creationId xmlns:a16="http://schemas.microsoft.com/office/drawing/2014/main" id="{C6982933-3C75-274F-65E0-4CCFB1B9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22033" y="3833097"/>
            <a:ext cx="883920" cy="88392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839A3F-044C-C4AE-212B-21BECFB274DD}"/>
              </a:ext>
            </a:extLst>
          </p:cNvPr>
          <p:cNvSpPr txBox="1"/>
          <p:nvPr/>
        </p:nvSpPr>
        <p:spPr>
          <a:xfrm>
            <a:off x="7998196" y="4624982"/>
            <a:ext cx="27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Immagine finale vulnerabile</a:t>
            </a:r>
          </a:p>
        </p:txBody>
      </p:sp>
      <p:pic>
        <p:nvPicPr>
          <p:cNvPr id="9" name="Immagine 8" descr="Immagine che contiene clipart, Elementi grafici, cerchio, cartone animato&#10;&#10;Descrizione generata automaticamente">
            <a:extLst>
              <a:ext uri="{FF2B5EF4-FFF2-40B4-BE49-F238E27FC236}">
                <a16:creationId xmlns:a16="http://schemas.microsoft.com/office/drawing/2014/main" id="{6C2B1C66-2B44-339D-43EB-84CC255EA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69967" y="3925728"/>
            <a:ext cx="883920" cy="883920"/>
          </a:xfrm>
          <a:prstGeom prst="rect">
            <a:avLst/>
          </a:prstGeom>
        </p:spPr>
      </p:pic>
      <p:sp>
        <p:nvSpPr>
          <p:cNvPr id="38" name="Segnaposto contenuto 2">
            <a:extLst>
              <a:ext uri="{FF2B5EF4-FFF2-40B4-BE49-F238E27FC236}">
                <a16:creationId xmlns:a16="http://schemas.microsoft.com/office/drawing/2014/main" id="{5F1253D1-8B02-E541-343D-9F589C3E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Due punti di introduzione di vulnerabilità al momento di creazione dell’immagine:</a:t>
            </a:r>
          </a:p>
        </p:txBody>
      </p:sp>
    </p:spTree>
    <p:extLst>
      <p:ext uri="{BB962C8B-B14F-4D97-AF65-F5344CB8AC3E}">
        <p14:creationId xmlns:p14="http://schemas.microsoft.com/office/powerpoint/2010/main" val="66074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A94DD3-C377-F515-135A-56CD34A6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Rischio principale: Supply Chain</a:t>
            </a:r>
          </a:p>
        </p:txBody>
      </p:sp>
      <p:pic>
        <p:nvPicPr>
          <p:cNvPr id="9" name="Segnaposto contenuto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2207E88-3509-6625-26DC-8C83C4A80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856" y="1825625"/>
            <a:ext cx="7078288" cy="4351338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4DA527-E87B-01E1-B88A-F0492600DEF8}"/>
              </a:ext>
            </a:extLst>
          </p:cNvPr>
          <p:cNvSpPr txBox="1"/>
          <p:nvPr/>
        </p:nvSpPr>
        <p:spPr>
          <a:xfrm>
            <a:off x="7476144" y="6176963"/>
            <a:ext cx="4318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050" i="0" u="none" strike="noStrike" dirty="0" err="1">
                <a:solidFill>
                  <a:srgbClr val="1E1E22"/>
                </a:solidFill>
                <a:effectLst/>
                <a:latin typeface="var(--wp--preset--font-family--poppins)"/>
              </a:rPr>
              <a:t>Sysdig</a:t>
            </a:r>
            <a:r>
              <a:rPr lang="it-IT" sz="1050" i="0" u="none" strike="noStrike" dirty="0">
                <a:solidFill>
                  <a:srgbClr val="1E1E22"/>
                </a:solidFill>
                <a:effectLst/>
                <a:latin typeface="var(--wp--preset--font-family--poppins)"/>
              </a:rPr>
              <a:t> 2023 Cloud-Native Security and </a:t>
            </a:r>
            <a:r>
              <a:rPr lang="it-IT" sz="1050" i="0" u="none" strike="noStrike" dirty="0" err="1">
                <a:solidFill>
                  <a:srgbClr val="1E1E22"/>
                </a:solidFill>
                <a:effectLst/>
                <a:latin typeface="var(--wp--preset--font-family--poppins)"/>
              </a:rPr>
              <a:t>Usage</a:t>
            </a:r>
            <a:r>
              <a:rPr lang="it-IT" sz="1050" i="0" u="none" strike="noStrike" dirty="0">
                <a:solidFill>
                  <a:srgbClr val="1E1E22"/>
                </a:solidFill>
                <a:effectLst/>
                <a:latin typeface="var(--wp--preset--font-family--poppins)"/>
              </a:rPr>
              <a:t> Report</a:t>
            </a:r>
          </a:p>
          <a:p>
            <a:pPr algn="r"/>
            <a:r>
              <a:rPr lang="it-IT" sz="1050" dirty="0">
                <a:hlinkClick r:id="rId3"/>
              </a:rPr>
              <a:t>https://</a:t>
            </a:r>
            <a:r>
              <a:rPr lang="it-IT" sz="1050" dirty="0" err="1">
                <a:hlinkClick r:id="rId3"/>
              </a:rPr>
              <a:t>sysdig.com</a:t>
            </a:r>
            <a:r>
              <a:rPr lang="it-IT" sz="1050" dirty="0">
                <a:hlinkClick r:id="rId3"/>
              </a:rPr>
              <a:t>/blog/2023-cloud-native-security-usage-report/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3707821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DDE055-9526-8170-8268-74B2D687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77240"/>
            <a:ext cx="8891675" cy="1409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Le </a:t>
            </a:r>
            <a:r>
              <a:rPr lang="en-US" sz="4800" dirty="0" err="1"/>
              <a:t>soluzioni</a:t>
            </a:r>
            <a:r>
              <a:rPr lang="en-US" sz="4800" dirty="0"/>
              <a:t> </a:t>
            </a:r>
            <a:r>
              <a:rPr lang="en-US" sz="4800" dirty="0" err="1"/>
              <a:t>proposte</a:t>
            </a:r>
            <a:r>
              <a:rPr lang="en-US" sz="4800" dirty="0"/>
              <a:t> </a:t>
            </a:r>
            <a:r>
              <a:rPr lang="en-US" sz="4800" dirty="0" err="1"/>
              <a:t>oggi</a:t>
            </a:r>
            <a:endParaRPr lang="en-US" sz="4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07E592A-9F6B-C17E-38D7-05DB0215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85" y="1813259"/>
            <a:ext cx="3409772" cy="35779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4F7E09-08A1-D12F-B5BA-7D911F24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432" y="2106558"/>
            <a:ext cx="4655617" cy="264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0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600C2F-6181-E281-65E0-F5D63FA7C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Trivy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F31572-2FF6-B9D9-222E-B949067B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Open source, sviluppato dal team </a:t>
            </a:r>
            <a:r>
              <a:rPr lang="it-IT" dirty="0" err="1"/>
              <a:t>AquaSecurity</a:t>
            </a:r>
            <a:endParaRPr lang="it-IT" dirty="0"/>
          </a:p>
          <a:p>
            <a:r>
              <a:rPr lang="it-IT" dirty="0"/>
              <a:t>Funzioni principali</a:t>
            </a:r>
          </a:p>
          <a:p>
            <a:pPr lvl="1"/>
            <a:r>
              <a:rPr lang="it-IT" dirty="0"/>
              <a:t>Scanner Vulnerabilità in dipendenze/base image</a:t>
            </a:r>
          </a:p>
          <a:p>
            <a:pPr lvl="1"/>
            <a:r>
              <a:rPr lang="it-IT" dirty="0"/>
              <a:t>Scanner per segreti/chiavi di accesso</a:t>
            </a:r>
          </a:p>
          <a:p>
            <a:pPr lvl="1"/>
            <a:r>
              <a:rPr lang="it-IT" dirty="0"/>
              <a:t>Scansione file </a:t>
            </a:r>
            <a:r>
              <a:rPr lang="it-IT" dirty="0" err="1"/>
              <a:t>IaC</a:t>
            </a:r>
            <a:r>
              <a:rPr lang="it-IT" dirty="0"/>
              <a:t>, Repo GitHub</a:t>
            </a:r>
          </a:p>
          <a:p>
            <a:pPr lvl="1"/>
            <a:r>
              <a:rPr lang="it-IT" dirty="0"/>
              <a:t>Scansione cluster </a:t>
            </a:r>
            <a:r>
              <a:rPr lang="it-IT" dirty="0" err="1"/>
              <a:t>Kubernetes</a:t>
            </a:r>
            <a:r>
              <a:rPr lang="it-IT" dirty="0"/>
              <a:t>/VM</a:t>
            </a:r>
          </a:p>
          <a:p>
            <a:r>
              <a:rPr lang="it-IT" dirty="0"/>
              <a:t>Dispiegabile come:</a:t>
            </a:r>
          </a:p>
          <a:p>
            <a:pPr lvl="1"/>
            <a:r>
              <a:rPr lang="it-IT" dirty="0"/>
              <a:t>Comando stand-alone</a:t>
            </a:r>
          </a:p>
          <a:p>
            <a:pPr lvl="1"/>
            <a:r>
              <a:rPr lang="it-IT" dirty="0"/>
              <a:t>Insieme di </a:t>
            </a:r>
            <a:r>
              <a:rPr lang="it-IT" dirty="0" err="1"/>
              <a:t>microservizi</a:t>
            </a:r>
            <a:r>
              <a:rPr lang="it-IT" dirty="0"/>
              <a:t> (app + </a:t>
            </a:r>
            <a:r>
              <a:rPr lang="it-IT" dirty="0" err="1"/>
              <a:t>trivy-db</a:t>
            </a:r>
            <a:r>
              <a:rPr lang="it-IT" dirty="0"/>
              <a:t>)</a:t>
            </a:r>
          </a:p>
          <a:p>
            <a:r>
              <a:rPr lang="it-IT" dirty="0"/>
              <a:t>DB aggiornato ogni 6 ore</a:t>
            </a:r>
          </a:p>
          <a:p>
            <a:pPr lvl="1"/>
            <a:r>
              <a:rPr lang="it-IT" dirty="0"/>
              <a:t>Distribuito su GitHub Container </a:t>
            </a:r>
            <a:r>
              <a:rPr lang="it-IT" dirty="0" err="1"/>
              <a:t>Registry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1A4C13-A9C3-81C2-DC18-3C4A4548B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906" y="1640037"/>
            <a:ext cx="3409772" cy="35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2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1319</TotalTime>
  <Words>808</Words>
  <Application>Microsoft Macintosh PowerPoint</Application>
  <PresentationFormat>Widescreen</PresentationFormat>
  <Paragraphs>165</Paragraphs>
  <Slides>31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var(--wp--preset--font-family--poppins)</vt:lpstr>
      <vt:lpstr>Tema di Office</vt:lpstr>
      <vt:lpstr>SNYK VS TRIVY Confronto tra strumenti di sicurezza</vt:lpstr>
      <vt:lpstr>Adozione di app basate su container</vt:lpstr>
      <vt:lpstr>Adozione di app basate su container</vt:lpstr>
      <vt:lpstr>Sicurezza: la seconda maggiore sfida</vt:lpstr>
      <vt:lpstr>Docker: vulnerabilità nella Supply Chain </vt:lpstr>
      <vt:lpstr>Docker: vulnerabilità nella Supply Chain </vt:lpstr>
      <vt:lpstr>Rischio principale: Supply Chain</vt:lpstr>
      <vt:lpstr>Le soluzioni proposte oggi</vt:lpstr>
      <vt:lpstr>Trivy</vt:lpstr>
      <vt:lpstr>Snyk</vt:lpstr>
      <vt:lpstr>Trivy: fasi di scansione</vt:lpstr>
      <vt:lpstr>Snyk: fasi di scansione</vt:lpstr>
      <vt:lpstr>Test 1: vulnerabilità in immagini altamente usate</vt:lpstr>
      <vt:lpstr>Risultati delle scansioni</vt:lpstr>
      <vt:lpstr>Risultati delle scansioni</vt:lpstr>
      <vt:lpstr>Risultati delle scansioni</vt:lpstr>
      <vt:lpstr>Test 1: Risultato delle scansioni</vt:lpstr>
      <vt:lpstr>Test 1: Risultato delle scansioni</vt:lpstr>
      <vt:lpstr>Formati di Output: Trivy</vt:lpstr>
      <vt:lpstr>Formati di Output: Snyk CLI</vt:lpstr>
      <vt:lpstr>Formati di Output: Snyk CLI</vt:lpstr>
      <vt:lpstr>Formati di Output: Snyk Web</vt:lpstr>
      <vt:lpstr>Altri Formati di Output</vt:lpstr>
      <vt:lpstr>Test 2: scansione di configurazioni IaC</vt:lpstr>
      <vt:lpstr>Test 2: Risultato delle scansioni</vt:lpstr>
      <vt:lpstr>Test 2: Risultato delle scansioni</vt:lpstr>
      <vt:lpstr>Funzionalità uniche per ogni strumento</vt:lpstr>
      <vt:lpstr>Funzionalità uniche per ogni strumento</vt:lpstr>
      <vt:lpstr>Funzionalità uniche per ogni strumento</vt:lpstr>
      <vt:lpstr>Funzionalità uniche per ogni strumento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SNYK VS TRIVY</dc:title>
  <dc:creator>Giovanni Bellini</dc:creator>
  <cp:lastModifiedBy>Giovanni Bellini</cp:lastModifiedBy>
  <cp:revision>15</cp:revision>
  <dcterms:created xsi:type="dcterms:W3CDTF">2024-02-20T09:37:10Z</dcterms:created>
  <dcterms:modified xsi:type="dcterms:W3CDTF">2024-02-26T09:01:26Z</dcterms:modified>
</cp:coreProperties>
</file>